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6" r:id="rId2"/>
  </p:sldMasterIdLst>
  <p:notesMasterIdLst>
    <p:notesMasterId r:id="rId12"/>
  </p:notesMasterIdLst>
  <p:sldIdLst>
    <p:sldId id="341" r:id="rId3"/>
    <p:sldId id="342" r:id="rId4"/>
    <p:sldId id="344" r:id="rId5"/>
    <p:sldId id="347" r:id="rId6"/>
    <p:sldId id="348" r:id="rId7"/>
    <p:sldId id="349" r:id="rId8"/>
    <p:sldId id="350" r:id="rId9"/>
    <p:sldId id="351" r:id="rId10"/>
    <p:sldId id="352" r:id="rId11"/>
  </p:sldIdLst>
  <p:sldSz cx="9906000" cy="6858000" type="A4"/>
  <p:notesSz cx="7099300" cy="10234613"/>
  <p:embeddedFontLst>
    <p:embeddedFont>
      <p:font typeface="Angsana New" pitchFamily="18" charset="-34"/>
      <p:regular r:id="rId13"/>
      <p:bold r:id="rId14"/>
      <p:italic r:id="rId15"/>
      <p:boldItalic r:id="rId16"/>
    </p:embeddedFont>
    <p:embeddedFont>
      <p:font typeface="TH SarabunIT๙" pitchFamily="34" charset="-34"/>
      <p:regular r:id="rId17"/>
      <p:bold r:id="rId18"/>
      <p:italic r:id="rId19"/>
      <p:boldItalic r:id="rId20"/>
    </p:embeddedFont>
    <p:embeddedFont>
      <p:font typeface="Tahoma" pitchFamily="34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ordia New" pitchFamily="34" charset="-34"/>
      <p:regular r:id="rId27"/>
      <p:bold r:id="rId28"/>
      <p:italic r:id="rId29"/>
      <p:boldItalic r:id="rId30"/>
    </p:embeddedFont>
    <p:embeddedFont>
      <p:font typeface="Calibri Light" pitchFamily="34" charset="0"/>
      <p:regular r:id="rId31"/>
      <p:italic r:id="rId32"/>
    </p:embeddedFont>
    <p:embeddedFont>
      <p:font typeface="TH SarabunPSK" pitchFamily="34" charset="-34"/>
      <p:regular r:id="rId33"/>
      <p:bold r:id="rId34"/>
      <p:italic r:id="rId35"/>
      <p:boldItalic r:id="rId36"/>
    </p:embeddedFont>
    <p:embeddedFont>
      <p:font typeface="Browallia New" pitchFamily="34" charset="-34"/>
      <p:regular r:id="rId37"/>
      <p:bold r:id="rId38"/>
      <p:italic r:id="rId39"/>
      <p:boldItalic r:id="rId40"/>
    </p:embeddedFont>
    <p:embeddedFont>
      <p:font typeface="TH Baijam" pitchFamily="2" charset="-34"/>
      <p:regular r:id="rId41"/>
      <p:bold r:id="rId42"/>
      <p:italic r:id="rId43"/>
      <p:boldItalic r:id="rId4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CC"/>
    <a:srgbClr val="FFE1FF"/>
    <a:srgbClr val="0000FF"/>
    <a:srgbClr val="FF6DFF"/>
    <a:srgbClr val="FFDDFF"/>
    <a:srgbClr val="FF9FFF"/>
    <a:srgbClr val="FFB9FF"/>
    <a:srgbClr val="FFC9FF"/>
    <a:srgbClr val="FF99FF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224" y="-11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font" Target="fonts/font3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11C5734-18E1-427C-B7CB-2EA9172A9F29}" type="datetimeFigureOut">
              <a:rPr lang="th-TH" smtClean="0"/>
              <a:pPr/>
              <a:t>08/03/61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8792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925838"/>
            <a:ext cx="5680103" cy="4029040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B3D7D96-7D39-43E9-A936-504BD047AA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4598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19" indent="-296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491" indent="-236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287" indent="-236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84" indent="-236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E6559D-497B-4D2A-924D-6FB3BCC285AB}" type="slidenum">
              <a:rPr lang="en-US" altLang="th-TH"/>
              <a:pPr eaLnBrk="1" hangingPunct="1"/>
              <a:t>3</a:t>
            </a:fld>
            <a:endParaRPr lang="en-US" altLang="th-TH"/>
          </a:p>
        </p:txBody>
      </p:sp>
    </p:spTree>
    <p:extLst>
      <p:ext uri="{BB962C8B-B14F-4D97-AF65-F5344CB8AC3E}">
        <p14:creationId xmlns="" xmlns:p14="http://schemas.microsoft.com/office/powerpoint/2010/main" val="214945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979"/>
            <a:ext cx="9905999" cy="585789"/>
          </a:xfrm>
          <a:prstGeom prst="rect">
            <a:avLst/>
          </a:prstGeom>
          <a:gradFill flip="none" rotWithShape="1">
            <a:gsLst>
              <a:gs pos="0">
                <a:srgbClr val="FF6DFF"/>
              </a:gs>
              <a:gs pos="80000">
                <a:schemeClr val="bg1"/>
              </a:gs>
              <a:gs pos="31000">
                <a:srgbClr val="FF9FFF"/>
              </a:gs>
              <a:gs pos="56000">
                <a:srgbClr val="FFDD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92637" y="13979"/>
            <a:ext cx="613363" cy="6096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0" y="6489290"/>
            <a:ext cx="9886337" cy="368710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bg1"/>
              </a:gs>
              <a:gs pos="31000">
                <a:schemeClr val="accent2">
                  <a:lumMod val="40000"/>
                  <a:lumOff val="60000"/>
                </a:schemeClr>
              </a:gs>
              <a:gs pos="56000">
                <a:srgbClr val="FFDDFF"/>
              </a:gs>
            </a:gsLst>
            <a:lin ang="0" scaled="1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b="1" i="1" smtClean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Culture : M =  Mastery of Buddhism  C =  Compassionate &amp; Collaboration U = Unity</a:t>
            </a:r>
            <a:endParaRPr lang="th-TH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30724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Culture : M =  Mastery of Buddhism  C =  Compassionate &amp; Collaboration U = Unity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6028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Culture : M =  Mastery of Buddhism  C =  Compassionate &amp; Collaboration U = Unity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03846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354" y="1"/>
            <a:ext cx="603646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23" y="692697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TH SarabunPSK"/>
                <a:cs typeface="TH SarabunPSK"/>
              </a:defRPr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  <a:latin typeface="Browallia New"/>
                <a:cs typeface="Browallia Ne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82511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982193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TH SarabunPSK"/>
                <a:cs typeface="TH SarabunPSK"/>
              </a:defRPr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89130"/>
            <a:ext cx="8915400" cy="473703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>
                <a:latin typeface="Browallia New"/>
                <a:cs typeface="Browallia New"/>
              </a:defRPr>
            </a:lvl1pPr>
            <a:lvl2pPr>
              <a:lnSpc>
                <a:spcPct val="90000"/>
              </a:lnSpc>
              <a:defRPr sz="2800">
                <a:latin typeface="Browallia New"/>
                <a:cs typeface="Browallia New"/>
              </a:defRPr>
            </a:lvl2pPr>
            <a:lvl3pPr>
              <a:lnSpc>
                <a:spcPct val="90000"/>
              </a:lnSpc>
              <a:defRPr sz="2400">
                <a:latin typeface="Browallia New"/>
                <a:cs typeface="Browallia New"/>
              </a:defRPr>
            </a:lvl3pPr>
            <a:lvl4pPr>
              <a:lnSpc>
                <a:spcPct val="90000"/>
              </a:lnSpc>
              <a:defRPr sz="2000">
                <a:latin typeface="Browallia New"/>
                <a:cs typeface="Browallia New"/>
              </a:defRPr>
            </a:lvl4pPr>
            <a:lvl5pPr>
              <a:lnSpc>
                <a:spcPct val="90000"/>
              </a:lnSpc>
              <a:defRPr sz="2000">
                <a:latin typeface="Browallia New"/>
                <a:cs typeface="Browallia New"/>
              </a:defRPr>
            </a:lvl5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23873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H Baijam"/>
                <a:cs typeface="TH Baijam"/>
              </a:defRPr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73531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264035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2894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290470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1289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321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Culture : M =  Mastery of Buddhism  C =  Compassionate &amp; Collaboration U = Unity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7487" y="6492875"/>
            <a:ext cx="2228850" cy="365125"/>
          </a:xfrm>
        </p:spPr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36915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Drag picture to placeholder or click icon to add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25034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70053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42281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675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auto">
          <a:xfrm>
            <a:off x="973403" y="5934075"/>
            <a:ext cx="3814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9106" y="6515100"/>
            <a:ext cx="502179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18736BE-1529-4533-BC32-FDEBE7497E21}" type="slidenum">
              <a:rPr lang="en-US" altLang="th-TH" smtClean="0">
                <a:solidFill>
                  <a:prstClr val="black"/>
                </a:solidFill>
                <a:cs typeface="Angsana New" pitchFamily="18" charset="-34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02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Culture : M =  Mastery of Buddhism  C =  Compassionate &amp; Collaboration U = Unity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13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Culture : M =  Mastery of Buddhism  C =  Compassionate &amp; Collaboration U = Unity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37807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Culture : M =  Mastery of Buddhism  C =  Compassionate &amp; Collaboration U = Unity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383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Culture : M =  Mastery of Buddhism  C =  Compassionate &amp; Collaboration U = Unity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04674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Culture : M =  Mastery of Buddhism  C =  Compassionate &amp; Collaboration U = Unity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30489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Culture : M =  Mastery of Buddhism  C =  Compassionate &amp; Collaboration U = Unity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1040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Culture : M =  Mastery of Buddhism  C =  Compassionate &amp; Collaboration U = Unity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2256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Culture : M =  Mastery of Buddhism  C =  Compassionate &amp; Collaboration U = Unity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8EDD-A166-410B-A644-D2B0759B17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6578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4000"/>
            <a:ext cx="9906000" cy="127000"/>
          </a:xfrm>
          <a:prstGeom prst="rect">
            <a:avLst/>
          </a:prstGeom>
          <a:gradFill>
            <a:gsLst>
              <a:gs pos="1000">
                <a:srgbClr val="359141"/>
              </a:gs>
              <a:gs pos="42000">
                <a:schemeClr val="accent1">
                  <a:shade val="93000"/>
                  <a:satMod val="130000"/>
                </a:schemeClr>
              </a:gs>
              <a:gs pos="88000">
                <a:schemeClr val="accent1">
                  <a:shade val="94000"/>
                  <a:satMod val="135000"/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051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15" y="0"/>
            <a:ext cx="60708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300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4715" y="3627645"/>
            <a:ext cx="8659151" cy="2116633"/>
          </a:xfrm>
        </p:spPr>
        <p:txBody>
          <a:bodyPr>
            <a:normAutofit fontScale="90000"/>
          </a:bodyPr>
          <a:lstStyle/>
          <a:p>
            <a:r>
              <a:rPr lang="th-TH" alt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alt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alt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รายงานผลการ</a:t>
            </a:r>
            <a:r>
              <a:rPr lang="th-TH" alt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จัดการ</a:t>
            </a:r>
            <a:r>
              <a:rPr lang="th-TH" alt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ความรู้ </a:t>
            </a:r>
            <a:r>
              <a:rPr lang="th-TH" b="1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ปี </a:t>
            </a:r>
            <a:r>
              <a:rPr lang="en-US" b="1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………</a:t>
            </a:r>
            <a:r>
              <a:rPr lang="th-TH" alt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alt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alt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ส่วนงาน </a:t>
            </a:r>
            <a:r>
              <a:rPr lang="th-TH" alt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................................</a:t>
            </a:r>
            <a:endParaRPr lang="en-US" alt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8" y="626164"/>
            <a:ext cx="2978426" cy="2963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51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G_TextBox 26" hidden="1"/>
          <p:cNvSpPr txBox="1">
            <a:spLocks noChangeArrowheads="1"/>
          </p:cNvSpPr>
          <p:nvPr/>
        </p:nvSpPr>
        <p:spPr bwMode="auto">
          <a:xfrm>
            <a:off x="7289800" y="6581776"/>
            <a:ext cx="223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th-TH" sz="1200">
                <a:solidFill>
                  <a:schemeClr val="bg2"/>
                </a:solidFill>
              </a:rPr>
              <a:t>Designed by Guild Design Inc.</a:t>
            </a:r>
          </a:p>
        </p:txBody>
      </p:sp>
      <p:sp>
        <p:nvSpPr>
          <p:cNvPr id="43" name="Rounded Rectangle 42"/>
          <p:cNvSpPr/>
          <p:nvPr/>
        </p:nvSpPr>
        <p:spPr bwMode="gray">
          <a:xfrm>
            <a:off x="2151414" y="2703856"/>
            <a:ext cx="6237068" cy="10099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________________________________________________________________________________________________________</a:t>
            </a:r>
          </a:p>
        </p:txBody>
      </p:sp>
      <p:sp>
        <p:nvSpPr>
          <p:cNvPr id="45" name="Rounded Rectangle 44"/>
          <p:cNvSpPr/>
          <p:nvPr/>
        </p:nvSpPr>
        <p:spPr bwMode="gray">
          <a:xfrm>
            <a:off x="3166054" y="2528149"/>
            <a:ext cx="4302868" cy="330145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วิสัยทัศน์ความรู้  </a:t>
            </a:r>
            <a:r>
              <a:rPr lang="th-TH" b="1" dirty="0" smtClean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มจร.</a:t>
            </a:r>
            <a:endParaRPr lang="en-US" b="1" dirty="0"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</p:txBody>
      </p:sp>
      <p:sp>
        <p:nvSpPr>
          <p:cNvPr id="46" name="Rounded Rectangle 45"/>
          <p:cNvSpPr/>
          <p:nvPr/>
        </p:nvSpPr>
        <p:spPr bwMode="gray">
          <a:xfrm>
            <a:off x="2151414" y="4036775"/>
            <a:ext cx="6237068" cy="10099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__________________________________________________________________________________________</a:t>
            </a:r>
          </a:p>
        </p:txBody>
      </p:sp>
      <p:sp>
        <p:nvSpPr>
          <p:cNvPr id="47" name="Rounded Rectangle 46"/>
          <p:cNvSpPr/>
          <p:nvPr/>
        </p:nvSpPr>
        <p:spPr bwMode="gray">
          <a:xfrm>
            <a:off x="3166054" y="3861068"/>
            <a:ext cx="4302868" cy="330145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วิสัยทัศน์ </a:t>
            </a:r>
            <a:r>
              <a:rPr lang="th-TH" b="1" dirty="0" smtClean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ส่วนงาน.</a:t>
            </a:r>
            <a:endParaRPr lang="en-US" b="1" dirty="0"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88964" y="260351"/>
            <a:ext cx="8936037" cy="773113"/>
          </a:xfrm>
        </p:spPr>
        <p:txBody>
          <a:bodyPr>
            <a:noAutofit/>
          </a:bodyPr>
          <a:lstStyle/>
          <a:p>
            <a:pPr defTabSz="895350">
              <a:defRPr/>
            </a:pPr>
            <a:r>
              <a:rPr lang="en-US" sz="2400" dirty="0">
                <a:solidFill>
                  <a:srgbClr val="333399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1 </a:t>
            </a:r>
            <a:r>
              <a:rPr lang="th-TH" sz="2400" dirty="0">
                <a:solidFill>
                  <a:srgbClr val="333399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กำหนดทิศทางและเป้าหมายการบริหารจัดการความรู้</a:t>
            </a:r>
          </a:p>
        </p:txBody>
      </p:sp>
      <p:sp>
        <p:nvSpPr>
          <p:cNvPr id="12" name="Rounded Rectangle 11"/>
          <p:cNvSpPr/>
          <p:nvPr/>
        </p:nvSpPr>
        <p:spPr bwMode="gray">
          <a:xfrm>
            <a:off x="2151414" y="1453734"/>
            <a:ext cx="6237068" cy="10099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accent2">
                  <a:lumMod val="50000"/>
                </a:schemeClr>
              </a:solidFill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__________________________________________________________________________________________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 bwMode="gray">
          <a:xfrm>
            <a:off x="3166054" y="1278027"/>
            <a:ext cx="4302868" cy="330145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วิสัยทัศน์ </a:t>
            </a:r>
            <a:r>
              <a:rPr lang="th-TH" b="1" dirty="0" smtClean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มจร.</a:t>
            </a:r>
            <a:endParaRPr lang="en-US" b="1" dirty="0"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 bwMode="gray">
          <a:xfrm>
            <a:off x="2151414" y="5373217"/>
            <a:ext cx="6237068" cy="10099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accent3">
                  <a:lumMod val="50000"/>
                </a:schemeClr>
              </a:solidFill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_________________________________________________________________________________________________________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3166054" y="5197510"/>
            <a:ext cx="4302868" cy="330145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วิสัยทัศน์ความรู้ </a:t>
            </a:r>
            <a:r>
              <a:rPr lang="th-TH" b="1" dirty="0" smtClean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ส่วนงาน.</a:t>
            </a:r>
            <a:endParaRPr lang="en-US" b="1" dirty="0"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6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G_TextBox 26" hidden="1"/>
          <p:cNvSpPr txBox="1">
            <a:spLocks noChangeArrowheads="1"/>
          </p:cNvSpPr>
          <p:nvPr/>
        </p:nvSpPr>
        <p:spPr bwMode="auto">
          <a:xfrm>
            <a:off x="7289800" y="6581776"/>
            <a:ext cx="223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th-TH" sz="1200">
                <a:solidFill>
                  <a:schemeClr val="bg2"/>
                </a:solidFill>
              </a:rPr>
              <a:t>Designed by Guild Design Inc.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1744" y="89919"/>
            <a:ext cx="8543925" cy="1325563"/>
          </a:xfrm>
        </p:spPr>
        <p:txBody>
          <a:bodyPr>
            <a:noAutofit/>
          </a:bodyPr>
          <a:lstStyle/>
          <a:p>
            <a:pPr defTabSz="895350">
              <a:defRPr/>
            </a:pPr>
            <a:r>
              <a:rPr lang="en-US" sz="2400" dirty="0">
                <a:solidFill>
                  <a:srgbClr val="333399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2</a:t>
            </a:r>
            <a:r>
              <a:rPr lang="th-TH" sz="2400" dirty="0">
                <a:solidFill>
                  <a:srgbClr val="333399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 กำหนดและจัดลำดับความสำคัญของหัวข้อความรู้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9893827"/>
              </p:ext>
            </p:extLst>
          </p:nvPr>
        </p:nvGraphicFramePr>
        <p:xfrm>
          <a:off x="246032" y="1045438"/>
          <a:ext cx="9481352" cy="384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7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7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85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7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48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27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27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23611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พันธกิจ/ยุทธศาสตร์/กระบวนการ</a:t>
                      </a:r>
                      <a:endParaRPr lang="en-US" sz="20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องค์ความรู้</a:t>
                      </a:r>
                      <a:endParaRPr lang="en-US" sz="20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ความสำคัญของความรู้ </a:t>
                      </a:r>
                      <a:r>
                        <a:rPr lang="en-US" sz="20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(1-5)</a:t>
                      </a:r>
                      <a:endParaRPr lang="en-US" sz="20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คะแนนรวม </a:t>
                      </a:r>
                      <a:endParaRPr lang="en-US" sz="20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4271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ความถี่ของใช้</a:t>
                      </a:r>
                      <a:endParaRPr lang="en-US" sz="20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มีผลต่อค่าใช้จ่ายหรือกำไร</a:t>
                      </a:r>
                      <a:endParaRPr lang="en-US" sz="20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ทรัพยากร</a:t>
                      </a:r>
                      <a:endParaRPr lang="en-US" sz="20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สนับสนุนวิสัยทัศน์/พันธกิจ</a:t>
                      </a:r>
                      <a:endParaRPr lang="en-US" sz="20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ความวิกฤติความรู้</a:t>
                      </a:r>
                      <a:endParaRPr lang="en-US" sz="20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651"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651"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651"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651"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651"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2651">
                <a:tc>
                  <a:txBody>
                    <a:bodyPr/>
                    <a:lstStyle/>
                    <a:p>
                      <a:endParaRPr lang="en-US" sz="200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357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0"/>
          <p:cNvSpPr txBox="1">
            <a:spLocks/>
          </p:cNvSpPr>
          <p:nvPr/>
        </p:nvSpPr>
        <p:spPr bwMode="gray">
          <a:xfrm>
            <a:off x="135339" y="0"/>
            <a:ext cx="81803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95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h-TH" sz="2400" b="1" dirty="0">
                <a:solidFill>
                  <a:srgbClr val="33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altLang="th-TH" sz="2400" b="1" dirty="0">
                <a:solidFill>
                  <a:srgbClr val="33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การวางกลยุทธ์การจัดการ</a:t>
            </a:r>
            <a:r>
              <a:rPr lang="th-TH" altLang="th-TH" sz="2400" b="1" dirty="0" smtClean="0">
                <a:solidFill>
                  <a:srgbClr val="33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ความรู้ (แผนปฏิบัติการ)</a:t>
            </a:r>
            <a:endParaRPr lang="th-TH" altLang="th-TH" sz="2400" b="1" dirty="0">
              <a:solidFill>
                <a:srgbClr val="33339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9639504"/>
              </p:ext>
            </p:extLst>
          </p:nvPr>
        </p:nvGraphicFramePr>
        <p:xfrm>
          <a:off x="279140" y="879167"/>
          <a:ext cx="9486295" cy="5399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2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23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27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23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235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27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23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235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23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235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235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442761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รายละเอียด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เดือน</a:t>
                      </a:r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1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2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3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4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5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6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7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8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9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10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11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12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1.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2.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3.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4.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5.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18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6.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18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7.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8.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IT๙" panose="020B0500040200020003" pitchFamily="34" charset="-34"/>
                          <a:ea typeface="Tahoma" pitchFamily="34" charset="0"/>
                          <a:cs typeface="TH SarabunIT๙" panose="020B0500040200020003" pitchFamily="34" charset="-34"/>
                        </a:rPr>
                        <a:t>9.</a:t>
                      </a:r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endParaRPr lang="en-US" sz="18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IT๙" panose="020B0500040200020003" pitchFamily="34" charset="-34"/>
                        <a:ea typeface="Tahoma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1450" marR="91450" marT="45711" marB="45711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797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7634"/>
            <a:ext cx="9658905" cy="773112"/>
          </a:xfrm>
        </p:spPr>
        <p:txBody>
          <a:bodyPr vert="horz" lIns="89546" tIns="44771" rIns="89546" bIns="44771" rtlCol="0" anchor="ctr">
            <a:normAutofit/>
          </a:bodyPr>
          <a:lstStyle/>
          <a:p>
            <a:pPr defTabSz="895350">
              <a:defRPr/>
            </a:pPr>
            <a:r>
              <a:rPr lang="th-TH" sz="2800" b="1" dirty="0">
                <a:solidFill>
                  <a:srgbClr val="333399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การสร้าง แบ่งปัน จัดเก็บความรู้ ประยุกต์ใช้ความรู้และมุ่งสู่การพัฒนา </a:t>
            </a:r>
            <a:r>
              <a:rPr lang="en-US" sz="2800" b="1" dirty="0">
                <a:solidFill>
                  <a:srgbClr val="333399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Best Practice</a:t>
            </a:r>
            <a:endParaRPr lang="th-TH" sz="2800" b="1" dirty="0">
              <a:solidFill>
                <a:srgbClr val="333399"/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5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/>
          <p:cNvSpPr>
            <a:spLocks noGrp="1" noChangeArrowheads="1"/>
          </p:cNvSpPr>
          <p:nvPr>
            <p:ph type="title"/>
          </p:nvPr>
        </p:nvSpPr>
        <p:spPr bwMode="auto">
          <a:xfrm>
            <a:off x="68479" y="89920"/>
            <a:ext cx="8543925" cy="646928"/>
          </a:xfrm>
        </p:spPr>
        <p:txBody>
          <a:bodyPr vert="horz" lIns="89546" tIns="44771" rIns="89546" bIns="44771" rtlCol="0" anchor="ctr">
            <a:normAutofit/>
          </a:bodyPr>
          <a:lstStyle/>
          <a:p>
            <a:pPr defTabSz="895350"/>
            <a:r>
              <a:rPr lang="en-US" altLang="th-TH" sz="2800" b="1" dirty="0">
                <a:solidFill>
                  <a:srgbClr val="33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Practices </a:t>
            </a:r>
            <a:r>
              <a:rPr lang="th-TH" altLang="th-TH" sz="2800" b="1" dirty="0">
                <a:solidFill>
                  <a:srgbClr val="33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altLang="th-TH" sz="2800" b="1" dirty="0" smtClean="0">
                <a:solidFill>
                  <a:srgbClr val="33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Lessons Learned </a:t>
            </a:r>
            <a:r>
              <a:rPr lang="th-TH" altLang="th-TH" sz="2800" b="1" dirty="0">
                <a:solidFill>
                  <a:srgbClr val="33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ที่มี</a:t>
            </a:r>
            <a:r>
              <a:rPr lang="th-TH" altLang="th-TH" sz="2800" b="1" dirty="0" smtClean="0">
                <a:solidFill>
                  <a:srgbClr val="33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การแลกเปลี่ยนเรียนรู้ </a:t>
            </a:r>
            <a:r>
              <a:rPr lang="en-US" altLang="th-TH" sz="2800" b="1" dirty="0" smtClean="0">
                <a:solidFill>
                  <a:srgbClr val="33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(Sharing)</a:t>
            </a:r>
            <a:r>
              <a:rPr lang="th-TH" altLang="th-TH" sz="2800" b="1" dirty="0" smtClean="0">
                <a:solidFill>
                  <a:srgbClr val="33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altLang="th-TH" sz="2800" b="1" dirty="0">
              <a:solidFill>
                <a:srgbClr val="33339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6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43925" cy="460496"/>
          </a:xfrm>
        </p:spPr>
        <p:txBody>
          <a:bodyPr>
            <a:normAutofit fontScale="90000"/>
          </a:bodyPr>
          <a:lstStyle/>
          <a:p>
            <a:r>
              <a:rPr lang="th-TH" alt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รายละเอียดกิจกรรม</a:t>
            </a:r>
            <a:r>
              <a:rPr lang="en-US" alt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1</a:t>
            </a:r>
          </a:p>
        </p:txBody>
      </p:sp>
    </p:spTree>
    <p:extLst>
      <p:ext uri="{BB962C8B-B14F-4D97-AF65-F5344CB8AC3E}">
        <p14:creationId xmlns="" xmlns:p14="http://schemas.microsoft.com/office/powerpoint/2010/main" val="18901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43925" cy="646927"/>
          </a:xfrm>
        </p:spPr>
        <p:txBody>
          <a:bodyPr>
            <a:normAutofit/>
          </a:bodyPr>
          <a:lstStyle/>
          <a:p>
            <a:r>
              <a:rPr lang="th-TH" alt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รายละเอียดกิจกรรม</a:t>
            </a:r>
            <a:r>
              <a:rPr lang="en-US" alt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2</a:t>
            </a:r>
          </a:p>
        </p:txBody>
      </p:sp>
    </p:spTree>
    <p:extLst>
      <p:ext uri="{BB962C8B-B14F-4D97-AF65-F5344CB8AC3E}">
        <p14:creationId xmlns="" xmlns:p14="http://schemas.microsoft.com/office/powerpoint/2010/main" val="33042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5658" y="64626"/>
            <a:ext cx="8180388" cy="592322"/>
          </a:xfrm>
        </p:spPr>
        <p:txBody>
          <a:bodyPr>
            <a:normAutofit/>
          </a:bodyPr>
          <a:lstStyle/>
          <a:p>
            <a:r>
              <a:rPr lang="th-TH" alt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ผลการจัดการความรู้</a:t>
            </a:r>
            <a:endParaRPr lang="en-US" altLang="th-TH" sz="32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29198" y="1220403"/>
            <a:ext cx="88503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เชิงปริมาณ</a:t>
            </a:r>
            <a:endParaRPr lang="en-US" alt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hangingPunct="1"/>
            <a:r>
              <a:rPr lang="en-US" alt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…………………………………………………………………………………………………………</a:t>
            </a:r>
          </a:p>
          <a:p>
            <a:pPr eaLnBrk="1" hangingPunct="1"/>
            <a:r>
              <a:rPr lang="en-US" alt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………………………………………………………………………………………………………….</a:t>
            </a:r>
            <a:endParaRPr lang="th-TH" alt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hangingPunct="1"/>
            <a:endParaRPr lang="th-TH" alt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hangingPunct="1"/>
            <a:endParaRPr lang="th-TH" alt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hangingPunct="1"/>
            <a:r>
              <a:rPr lang="th-TH" alt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เชิงคุณภาพ</a:t>
            </a:r>
            <a:endParaRPr lang="en-US" alt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hangingPunct="1"/>
            <a:r>
              <a:rPr lang="en-US" alt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…………………………………………………………………………………………………………</a:t>
            </a:r>
          </a:p>
          <a:p>
            <a:pPr eaLnBrk="1" hangingPunct="1"/>
            <a:r>
              <a:rPr lang="en-US" alt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………………………………………………………………………………………………………….</a:t>
            </a:r>
            <a:endParaRPr lang="th-TH" alt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hangingPunct="1"/>
            <a:endParaRPr lang="en-US" alt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hangingPunct="1"/>
            <a:endParaRPr lang="en-US" alt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LCP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5560</TotalTime>
  <Words>169</Words>
  <Application>Microsoft Office PowerPoint</Application>
  <PresentationFormat>A4 Paper (210x297 mm)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Angsana New</vt:lpstr>
      <vt:lpstr>TH SarabunIT๙</vt:lpstr>
      <vt:lpstr>Tahoma</vt:lpstr>
      <vt:lpstr>Calibri</vt:lpstr>
      <vt:lpstr>Cordia New</vt:lpstr>
      <vt:lpstr>Calibri Light</vt:lpstr>
      <vt:lpstr>TH SarabunPSK</vt:lpstr>
      <vt:lpstr>Browallia New</vt:lpstr>
      <vt:lpstr>TH Baijam</vt:lpstr>
      <vt:lpstr>Office Theme</vt:lpstr>
      <vt:lpstr>TLCP3</vt:lpstr>
      <vt:lpstr> รายงานผลการจัดการความรู้ ปี ……… ส่วนงาน ................................</vt:lpstr>
      <vt:lpstr>1 กำหนดทิศทางและเป้าหมายการบริหารจัดการความรู้</vt:lpstr>
      <vt:lpstr>2 กำหนดและจัดลำดับความสำคัญของหัวข้อความรู้</vt:lpstr>
      <vt:lpstr>Slide 4</vt:lpstr>
      <vt:lpstr>การสร้าง แบ่งปัน จัดเก็บความรู้ ประยุกต์ใช้ความรู้และมุ่งสู่การพัฒนา Best Practice</vt:lpstr>
      <vt:lpstr>Practices และ Lessons Learned ที่มีการแลกเปลี่ยนเรียนรู้ (Sharing) </vt:lpstr>
      <vt:lpstr>รายละเอียดกิจกรรม 1</vt:lpstr>
      <vt:lpstr>รายละเอียดกิจกรรม 2</vt:lpstr>
      <vt:lpstr>ผลการจัดการความรู้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Navarat Sornsuriya</dc:creator>
  <cp:lastModifiedBy>สาธิต เมธีจรรยาภรณ์</cp:lastModifiedBy>
  <cp:revision>285</cp:revision>
  <cp:lastPrinted>2017-06-10T04:04:50Z</cp:lastPrinted>
  <dcterms:created xsi:type="dcterms:W3CDTF">2015-09-09T01:30:18Z</dcterms:created>
  <dcterms:modified xsi:type="dcterms:W3CDTF">2018-03-08T02:46:44Z</dcterms:modified>
</cp:coreProperties>
</file>